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Comfortaa" panose="00000500000000000000" pitchFamily="2" charset="0"/>
      <p:regular r:id="rId12"/>
      <p:bold r:id="rId13"/>
    </p:embeddedFont>
    <p:embeddedFont>
      <p:font typeface="Montserrat" panose="00000500000000000000" pitchFamily="2" charset="0"/>
      <p:regular r:id="rId14"/>
      <p:bold r:id="rId15"/>
      <p:italic r:id="rId16"/>
      <p:boldItalic r:id="rId17"/>
    </p:embeddedFont>
    <p:embeddedFont>
      <p:font typeface="La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6" d="100"/>
          <a:sy n="116" d="100"/>
        </p:scale>
        <p:origin x="326" y="8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b69586705e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b69586705e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69586705e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69586705e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b69586705e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b69586705e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b69586705e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b69586705e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b69586705e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b69586705e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b69586705e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b69586705e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b69586705e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b69586705e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b69586705e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b69586705e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dadd939429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dadd939429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title"/>
          </p:nvPr>
        </p:nvSpPr>
        <p:spPr>
          <a:xfrm>
            <a:off x="1297500" y="779500"/>
            <a:ext cx="7038900" cy="70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Members</a:t>
            </a:r>
            <a:endParaRPr/>
          </a:p>
        </p:txBody>
      </p:sp>
      <p:sp>
        <p:nvSpPr>
          <p:cNvPr id="135" name="Google Shape;135;p13"/>
          <p:cNvSpPr txBox="1">
            <a:spLocks noGrp="1"/>
          </p:cNvSpPr>
          <p:nvPr>
            <p:ph type="body" idx="1"/>
          </p:nvPr>
        </p:nvSpPr>
        <p:spPr>
          <a:xfrm>
            <a:off x="1297500" y="160710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Font typeface="Comfortaa"/>
              <a:buChar char="-"/>
            </a:pPr>
            <a:r>
              <a:rPr lang="en">
                <a:latin typeface="Comfortaa"/>
                <a:ea typeface="Comfortaa"/>
                <a:cs typeface="Comfortaa"/>
                <a:sym typeface="Comfortaa"/>
              </a:rPr>
              <a:t>Phạm Việt Thành - 20194454</a:t>
            </a:r>
            <a:endParaRPr>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a:latin typeface="Comfortaa"/>
                <a:ea typeface="Comfortaa"/>
                <a:cs typeface="Comfortaa"/>
                <a:sym typeface="Comfortaa"/>
              </a:rPr>
              <a:t>Phạm Văn Cường - 20194421</a:t>
            </a:r>
            <a:endParaRPr>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a:latin typeface="Comfortaa"/>
                <a:ea typeface="Comfortaa"/>
                <a:cs typeface="Comfortaa"/>
                <a:sym typeface="Comfortaa"/>
              </a:rPr>
              <a:t>Nguyễn Tuấn Dũng - 20194427</a:t>
            </a:r>
            <a:endParaRPr>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Problem Statement</a:t>
            </a:r>
            <a:endParaRPr/>
          </a:p>
        </p:txBody>
      </p:sp>
      <p:sp>
        <p:nvSpPr>
          <p:cNvPr id="141" name="Google Shape;141;p14"/>
          <p:cNvSpPr txBox="1">
            <a:spLocks noGrp="1"/>
          </p:cNvSpPr>
          <p:nvPr>
            <p:ph type="body" idx="1"/>
          </p:nvPr>
        </p:nvSpPr>
        <p:spPr>
          <a:xfrm>
            <a:off x="1297500" y="1211450"/>
            <a:ext cx="7038900" cy="353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Physical simulation of motion.</a:t>
            </a:r>
            <a:endParaRPr/>
          </a:p>
          <a:p>
            <a:pPr marL="457200" lvl="0" indent="-311150" algn="l" rtl="0">
              <a:spcBef>
                <a:spcPts val="1200"/>
              </a:spcBef>
              <a:spcAft>
                <a:spcPts val="0"/>
              </a:spcAft>
              <a:buSzPts val="1300"/>
              <a:buChar char="-"/>
            </a:pPr>
            <a:r>
              <a:rPr lang="en"/>
              <a:t>In this simulation, the user controls a physical system, which includes three main component: main object, actor force and surface.</a:t>
            </a:r>
            <a:endParaRPr/>
          </a:p>
          <a:p>
            <a:pPr marL="628650" lvl="0" indent="-311150" algn="l" rtl="0">
              <a:spcBef>
                <a:spcPts val="0"/>
              </a:spcBef>
              <a:spcAft>
                <a:spcPts val="0"/>
              </a:spcAft>
              <a:buSzPts val="1300"/>
              <a:buChar char="●"/>
            </a:pPr>
            <a:r>
              <a:rPr lang="en"/>
              <a:t>Main object:  includes Cube and Cylinder, which the user can change their parameter such as side-length and radius, respectively.</a:t>
            </a:r>
            <a:endParaRPr/>
          </a:p>
          <a:p>
            <a:pPr marL="628650" lvl="0" indent="-311150" algn="l" rtl="0">
              <a:spcBef>
                <a:spcPts val="0"/>
              </a:spcBef>
              <a:spcAft>
                <a:spcPts val="0"/>
              </a:spcAft>
              <a:buSzPts val="1300"/>
              <a:buChar char="●"/>
            </a:pPr>
            <a:r>
              <a:rPr lang="en"/>
              <a:t>Actor force: the actor force is applied on the center of mass of the main object, it is represented by a horizontal arrow.</a:t>
            </a:r>
            <a:endParaRPr/>
          </a:p>
          <a:p>
            <a:pPr marL="628650" lvl="0" indent="-311150" algn="l" rtl="0">
              <a:spcBef>
                <a:spcPts val="0"/>
              </a:spcBef>
              <a:spcAft>
                <a:spcPts val="0"/>
              </a:spcAft>
              <a:buSzPts val="1300"/>
              <a:buChar char="●"/>
            </a:pPr>
            <a:r>
              <a:rPr lang="en"/>
              <a:t>Surface: The user can control the friction coefficients of the surface, which are kinetic friction coefficient and static friction coefficient.</a:t>
            </a:r>
            <a:endParaRPr/>
          </a:p>
          <a:p>
            <a:pPr marL="457200" lvl="0" indent="-311150" algn="l" rtl="0">
              <a:spcBef>
                <a:spcPts val="0"/>
              </a:spcBef>
              <a:spcAft>
                <a:spcPts val="0"/>
              </a:spcAft>
              <a:buSzPts val="1300"/>
              <a:buChar char="-"/>
            </a:pPr>
            <a:r>
              <a:rPr lang="en"/>
              <a:t>During the simulation, the user can:</a:t>
            </a:r>
            <a:endParaRPr/>
          </a:p>
          <a:p>
            <a:pPr marL="628650" lvl="0" indent="-311150" algn="l" rtl="0">
              <a:spcBef>
                <a:spcPts val="0"/>
              </a:spcBef>
              <a:spcAft>
                <a:spcPts val="0"/>
              </a:spcAft>
              <a:buSzPts val="1300"/>
              <a:buChar char="●"/>
            </a:pPr>
            <a:r>
              <a:rPr lang="en"/>
              <a:t>Change the magnitude of actor force and values of coefficients.</a:t>
            </a:r>
            <a:endParaRPr/>
          </a:p>
          <a:p>
            <a:pPr marL="628650" lvl="0" indent="-311150" algn="l" rtl="0">
              <a:spcBef>
                <a:spcPts val="0"/>
              </a:spcBef>
              <a:spcAft>
                <a:spcPts val="0"/>
              </a:spcAft>
              <a:buSzPts val="1300"/>
              <a:buChar char="●"/>
            </a:pPr>
            <a:r>
              <a:rPr lang="en"/>
              <a:t>Choose to show or hide detailed information.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Use case diagram</a:t>
            </a:r>
            <a:endParaRPr/>
          </a:p>
        </p:txBody>
      </p:sp>
      <p:pic>
        <p:nvPicPr>
          <p:cNvPr id="147" name="Google Shape;147;p15"/>
          <p:cNvPicPr preferRelativeResize="0"/>
          <p:nvPr/>
        </p:nvPicPr>
        <p:blipFill>
          <a:blip r:embed="rId3">
            <a:alphaModFix/>
          </a:blip>
          <a:stretch>
            <a:fillRect/>
          </a:stretch>
        </p:blipFill>
        <p:spPr>
          <a:xfrm>
            <a:off x="1297500" y="1307850"/>
            <a:ext cx="5857141" cy="3216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General class diagram</a:t>
            </a: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8653" y="1045968"/>
            <a:ext cx="4616593" cy="376491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Force package</a:t>
            </a: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5757" y="1157801"/>
            <a:ext cx="5813503" cy="352520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Object package</a:t>
            </a: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0269" y="1085437"/>
            <a:ext cx="6173361" cy="373571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OOP techniques</a:t>
            </a:r>
            <a:endParaRPr/>
          </a:p>
        </p:txBody>
      </p:sp>
      <p:sp>
        <p:nvSpPr>
          <p:cNvPr id="171" name="Google Shape;171;p19"/>
          <p:cNvSpPr txBox="1">
            <a:spLocks noGrp="1"/>
          </p:cNvSpPr>
          <p:nvPr>
            <p:ph type="body" idx="1"/>
          </p:nvPr>
        </p:nvSpPr>
        <p:spPr>
          <a:xfrm>
            <a:off x="1297500" y="1307850"/>
            <a:ext cx="7038900" cy="407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b="1"/>
              <a:t>Inheritance:</a:t>
            </a:r>
            <a:endParaRPr sz="1600" b="1"/>
          </a:p>
          <a:p>
            <a:pPr marL="457200" lvl="0" indent="-311150" algn="l" rtl="0">
              <a:spcBef>
                <a:spcPts val="1200"/>
              </a:spcBef>
              <a:spcAft>
                <a:spcPts val="0"/>
              </a:spcAft>
              <a:buSzPts val="1300"/>
              <a:buChar char="●"/>
            </a:pPr>
            <a:r>
              <a:rPr lang="en"/>
              <a:t>ChangeableForce inherits from Force class since it has every properties of Force except for the fact that it has a setter method for its magnitude.</a:t>
            </a:r>
            <a:endParaRPr/>
          </a:p>
          <a:p>
            <a:pPr marL="457200" lvl="0" indent="-311150" algn="l" rtl="0">
              <a:spcBef>
                <a:spcPts val="0"/>
              </a:spcBef>
              <a:spcAft>
                <a:spcPts val="0"/>
              </a:spcAft>
              <a:buSzPts val="1300"/>
              <a:buChar char="●"/>
            </a:pPr>
            <a:r>
              <a:rPr lang="en"/>
              <a:t>Cube and Cylinder inherit from ActedObject as they share the same properties but different kinds of motion.</a:t>
            </a:r>
            <a:endParaRPr/>
          </a:p>
          <a:p>
            <a:pPr marL="457200" lvl="0" indent="-311150" algn="l" rtl="0">
              <a:spcBef>
                <a:spcPts val="0"/>
              </a:spcBef>
              <a:spcAft>
                <a:spcPts val="0"/>
              </a:spcAft>
              <a:buSzPts val="1300"/>
              <a:buChar char="●"/>
            </a:pPr>
            <a:r>
              <a:rPr lang="en"/>
              <a:t>InvalidInputException inherits from java.lang.Exception.</a:t>
            </a:r>
            <a:endParaRPr/>
          </a:p>
          <a:p>
            <a:pPr marL="0" lvl="0" indent="0" algn="l" rtl="0">
              <a:spcBef>
                <a:spcPts val="1200"/>
              </a:spcBef>
              <a:spcAft>
                <a:spcPts val="0"/>
              </a:spcAft>
              <a:buNone/>
            </a:pPr>
            <a:r>
              <a:rPr lang="en" sz="1600" b="1"/>
              <a:t>Aggregation:</a:t>
            </a:r>
            <a:endParaRPr sz="1600" b="1"/>
          </a:p>
          <a:p>
            <a:pPr marL="457200" lvl="0" indent="-311150" algn="l" rtl="0">
              <a:spcBef>
                <a:spcPts val="1200"/>
              </a:spcBef>
              <a:spcAft>
                <a:spcPts val="0"/>
              </a:spcAft>
              <a:buSzPts val="1300"/>
              <a:buChar char="●"/>
            </a:pPr>
            <a:r>
              <a:rPr lang="en"/>
              <a:t>The main object is constantly applied by various forces, and it requires the information about those forces and the surface it’s staying on to compute its motion every now and then. Thus we made the forces and surface to be part of the main object.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0"/>
          <p:cNvSpPr txBox="1">
            <a:spLocks noGrp="1"/>
          </p:cNvSpPr>
          <p:nvPr>
            <p:ph type="body" idx="1"/>
          </p:nvPr>
        </p:nvSpPr>
        <p:spPr>
          <a:xfrm>
            <a:off x="1346975" y="1206750"/>
            <a:ext cx="7038900" cy="3539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b="1"/>
              <a:t>Association:</a:t>
            </a:r>
            <a:endParaRPr sz="1600" b="1"/>
          </a:p>
          <a:p>
            <a:pPr marL="457200" lvl="0" indent="-311150" algn="l" rtl="0">
              <a:spcBef>
                <a:spcPts val="1200"/>
              </a:spcBef>
              <a:spcAft>
                <a:spcPts val="0"/>
              </a:spcAft>
              <a:buSzPts val="1300"/>
              <a:buChar char="●"/>
            </a:pPr>
            <a:r>
              <a:rPr lang="en"/>
              <a:t>ActedObject, ChangeableForce and Surface are associated with MyController, which in turn controls the application’s GUI.</a:t>
            </a:r>
            <a:endParaRPr/>
          </a:p>
          <a:p>
            <a:pPr marL="457200" lvl="0" indent="-311150" algn="l" rtl="0">
              <a:spcBef>
                <a:spcPts val="0"/>
              </a:spcBef>
              <a:spcAft>
                <a:spcPts val="0"/>
              </a:spcAft>
              <a:buSzPts val="1300"/>
              <a:buChar char="●"/>
            </a:pPr>
            <a:r>
              <a:rPr lang="en"/>
              <a:t>ActedObject, ChangeableForce and Surface are associated with TestMotion, which test the motion simulation functionalities.</a:t>
            </a:r>
            <a:endParaRPr/>
          </a:p>
          <a:p>
            <a:pPr marL="457200" lvl="0" indent="-311150" algn="l" rtl="0">
              <a:spcBef>
                <a:spcPts val="0"/>
              </a:spcBef>
              <a:spcAft>
                <a:spcPts val="0"/>
              </a:spcAft>
              <a:buSzPts val="1300"/>
              <a:buChar char="●"/>
            </a:pPr>
            <a:r>
              <a:rPr lang="en"/>
              <a:t>ActedObject, ChangeableForce and Surface are associated with InvalidInputException, which is called every time an input value is invalid.</a:t>
            </a:r>
            <a:endParaRPr sz="1600" b="1"/>
          </a:p>
          <a:p>
            <a:pPr marL="0" lvl="0" indent="0" algn="l" rtl="0">
              <a:spcBef>
                <a:spcPts val="1200"/>
              </a:spcBef>
              <a:spcAft>
                <a:spcPts val="0"/>
              </a:spcAft>
              <a:buNone/>
            </a:pPr>
            <a:r>
              <a:rPr lang="en" sz="1600" b="1"/>
              <a:t>Polymorphism:</a:t>
            </a:r>
            <a:endParaRPr sz="1600" b="1"/>
          </a:p>
          <a:p>
            <a:pPr marL="457200" lvl="0" indent="-311150" algn="l" rtl="0">
              <a:spcBef>
                <a:spcPts val="1200"/>
              </a:spcBef>
              <a:spcAft>
                <a:spcPts val="0"/>
              </a:spcAft>
              <a:buSzPts val="1300"/>
              <a:buChar char="●"/>
            </a:pPr>
            <a:r>
              <a:rPr lang="en"/>
              <a:t>ActedObject class has abstract methods updateFrictionalForce and proceed which must be implemented by Cube and Cylinder (overriding, dynamic binding)</a:t>
            </a:r>
            <a:endParaRPr/>
          </a:p>
          <a:p>
            <a:pPr marL="457200" lvl="0" indent="-311150" algn="l" rtl="0">
              <a:spcBef>
                <a:spcPts val="0"/>
              </a:spcBef>
              <a:spcAft>
                <a:spcPts val="0"/>
              </a:spcAft>
              <a:buSzPts val="1300"/>
              <a:buChar char="●"/>
            </a:pPr>
            <a:r>
              <a:rPr lang="en"/>
              <a:t>The system initializes a variable of type ActedObject, which will then become a Cube instance or Cylinder instance (upcasting and downcasting)</a:t>
            </a:r>
            <a:endParaRPr/>
          </a:p>
        </p:txBody>
      </p:sp>
      <p:sp>
        <p:nvSpPr>
          <p:cNvPr id="177" name="Google Shape;177;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OOP techniques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2" name="bandicam 2021-05-30 10-27-25-46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66688"/>
            <a:ext cx="9144000" cy="481012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368</Words>
  <Application>Microsoft Office PowerPoint</Application>
  <PresentationFormat>On-screen Show (16:9)</PresentationFormat>
  <Paragraphs>32</Paragraphs>
  <Slides>9</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Comfortaa</vt:lpstr>
      <vt:lpstr>Montserrat</vt:lpstr>
      <vt:lpstr>Arial</vt:lpstr>
      <vt:lpstr>Lato</vt:lpstr>
      <vt:lpstr>Focus</vt:lpstr>
      <vt:lpstr>Members</vt:lpstr>
      <vt:lpstr>Problem Statement</vt:lpstr>
      <vt:lpstr>Use case diagram</vt:lpstr>
      <vt:lpstr>General class diagram</vt:lpstr>
      <vt:lpstr>Force package</vt:lpstr>
      <vt:lpstr>Object package</vt:lpstr>
      <vt:lpstr>OOP techniques</vt:lpstr>
      <vt:lpstr>OOP techniques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Members</dc:title>
  <cp:lastModifiedBy>ADMIN</cp:lastModifiedBy>
  <cp:revision>4</cp:revision>
  <dcterms:modified xsi:type="dcterms:W3CDTF">2021-07-05T13:43:53Z</dcterms:modified>
</cp:coreProperties>
</file>